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95" r:id="rId8"/>
    <p:sldId id="296" r:id="rId9"/>
    <p:sldId id="297" r:id="rId10"/>
    <p:sldId id="294" r:id="rId11"/>
    <p:sldId id="281" r:id="rId12"/>
    <p:sldId id="282" r:id="rId13"/>
    <p:sldId id="283" r:id="rId14"/>
    <p:sldId id="291" r:id="rId15"/>
    <p:sldId id="284" r:id="rId16"/>
    <p:sldId id="285" r:id="rId17"/>
    <p:sldId id="286" r:id="rId18"/>
    <p:sldId id="287" r:id="rId19"/>
    <p:sldId id="289" r:id="rId20"/>
    <p:sldId id="290" r:id="rId21"/>
    <p:sldId id="264" r:id="rId22"/>
    <p:sldId id="271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65" r:id="rId32"/>
    <p:sldId id="267" r:id="rId33"/>
    <p:sldId id="268" r:id="rId34"/>
    <p:sldId id="269" r:id="rId35"/>
    <p:sldId id="266" r:id="rId3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9970-3304-E242-A852-DFA31B71D21B}" type="datetimeFigureOut">
              <a:rPr lang="ja-JP" altLang="en-US" smtClean="0"/>
              <a:t>15.1.22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C973B-4142-394B-B216-953805B58EC7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7A15B-2459-0A4C-AA40-F78445F09122}" type="datetimeFigureOut">
              <a:rPr lang="ja-JP" altLang="en-US" smtClean="0"/>
              <a:t>15.1.22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D94C-968B-8343-8936-2C9BEE8FE4FB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d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6730" y="2130425"/>
            <a:ext cx="8564400" cy="1470025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超伝導検出器</a:t>
            </a:r>
            <a:r>
              <a:rPr lang="en-US" altLang="ja-JP" dirty="0" smtClean="0"/>
              <a:t> MKID </a:t>
            </a:r>
            <a:r>
              <a:rPr lang="ja-JP" altLang="en-US" sz="4000" dirty="0" smtClean="0"/>
              <a:t>の</a:t>
            </a:r>
            <a:r>
              <a:rPr lang="ja-JP" altLang="en-US" dirty="0" smtClean="0"/>
              <a:t>多重読み出し用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フロントエンド回路</a:t>
            </a:r>
            <a:r>
              <a:rPr lang="ja-JP" altLang="en-US" sz="4000" dirty="0" smtClean="0"/>
              <a:t>の</a:t>
            </a:r>
            <a:r>
              <a:rPr lang="ja-JP" altLang="en-US" dirty="0" smtClean="0"/>
              <a:t>開発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sz="2595" dirty="0" smtClean="0"/>
              <a:t>総合研究大学院大学</a:t>
            </a:r>
            <a:endParaRPr lang="en-US" altLang="ja-JP" sz="2595" dirty="0" smtClean="0"/>
          </a:p>
          <a:p>
            <a:r>
              <a:rPr lang="ja-JP" altLang="en-US" sz="2595" dirty="0" smtClean="0"/>
              <a:t>高エネルギー加速器科学研究科</a:t>
            </a:r>
            <a:endParaRPr lang="en-US" altLang="ja-JP" sz="2595" dirty="0" smtClean="0"/>
          </a:p>
          <a:p>
            <a:r>
              <a:rPr lang="ja-JP" altLang="en-US" sz="2595" dirty="0" smtClean="0"/>
              <a:t>素粒子原子核専攻</a:t>
            </a:r>
            <a:endParaRPr lang="en-US" altLang="ja-JP" sz="2595" dirty="0" smtClean="0"/>
          </a:p>
          <a:p>
            <a:r>
              <a:rPr lang="ja-JP" altLang="en-US" dirty="0" smtClean="0"/>
              <a:t>石塚</a:t>
            </a:r>
            <a:r>
              <a:rPr lang="en-US" altLang="ja-JP" dirty="0" smtClean="0"/>
              <a:t> </a:t>
            </a:r>
            <a:r>
              <a:rPr lang="ja-JP" altLang="en-US" dirty="0" smtClean="0"/>
              <a:t>光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新しいアナログ基板の開発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RHEA</a:t>
            </a:r>
            <a:r>
              <a:rPr lang="ja-JP" altLang="en-US" sz="3556" dirty="0" smtClean="0"/>
              <a:t>（</a:t>
            </a:r>
            <a:r>
              <a:rPr lang="en-US" altLang="ja-JP" sz="3556" dirty="0" smtClean="0">
                <a:solidFill>
                  <a:srgbClr val="FF0000"/>
                </a:solidFill>
              </a:rPr>
              <a:t>R</a:t>
            </a:r>
            <a:r>
              <a:rPr lang="en-US" altLang="ja-JP" sz="3556" dirty="0" smtClean="0"/>
              <a:t>hea is a </a:t>
            </a:r>
            <a:r>
              <a:rPr lang="en-US" altLang="ja-JP" sz="3556" dirty="0" smtClean="0">
                <a:solidFill>
                  <a:srgbClr val="FF0000"/>
                </a:solidFill>
              </a:rPr>
              <a:t>H</a:t>
            </a:r>
            <a:r>
              <a:rPr lang="en-US" altLang="ja-JP" sz="3556" dirty="0" smtClean="0"/>
              <a:t>igh </a:t>
            </a:r>
            <a:r>
              <a:rPr lang="en-US" altLang="ja-JP" sz="3556" dirty="0" err="1" smtClean="0"/>
              <a:t>sp</a:t>
            </a:r>
            <a:r>
              <a:rPr lang="en-US" altLang="ja-JP" sz="3556" dirty="0" err="1" smtClean="0">
                <a:solidFill>
                  <a:srgbClr val="FF0000"/>
                </a:solidFill>
              </a:rPr>
              <a:t>E</a:t>
            </a:r>
            <a:r>
              <a:rPr lang="en-US" altLang="ja-JP" sz="3556" dirty="0" err="1" smtClean="0"/>
              <a:t>ed</a:t>
            </a:r>
            <a:r>
              <a:rPr lang="en-US" altLang="ja-JP" sz="3556" dirty="0" smtClean="0"/>
              <a:t> </a:t>
            </a:r>
            <a:r>
              <a:rPr lang="en-US" altLang="ja-JP" sz="3556" dirty="0" smtClean="0">
                <a:solidFill>
                  <a:srgbClr val="FF0000"/>
                </a:solidFill>
              </a:rPr>
              <a:t>A</a:t>
            </a:r>
            <a:r>
              <a:rPr lang="en-US" altLang="ja-JP" sz="3556" dirty="0" smtClean="0"/>
              <a:t>nalog board</a:t>
            </a:r>
            <a:r>
              <a:rPr lang="ja-JP" altLang="en-US" sz="3556" dirty="0" smtClean="0"/>
              <a:t>）</a:t>
            </a:r>
            <a:endParaRPr lang="ja-JP" altLang="en-US" sz="3556" dirty="0"/>
          </a:p>
        </p:txBody>
      </p:sp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10</a:t>
            </a:fld>
            <a:endParaRPr lang="ja-JP" altLang="en-US"/>
          </a:p>
        </p:txBody>
      </p:sp>
      <p:pic>
        <p:nvPicPr>
          <p:cNvPr id="7" name="図 6" descr="trade-of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696895" y="1775886"/>
            <a:ext cx="4989905" cy="4321795"/>
          </a:xfrm>
          <a:prstGeom prst="rect">
            <a:avLst/>
          </a:prstGeom>
        </p:spPr>
      </p:pic>
      <p:pic>
        <p:nvPicPr>
          <p:cNvPr id="8" name="図 7" descr="Common_rhea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2394036" cy="213942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57200" y="3557067"/>
            <a:ext cx="213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南米に住む陸</a:t>
            </a:r>
            <a:r>
              <a:rPr lang="ja-JP" altLang="en-US" sz="1200" dirty="0" smtClean="0"/>
              <a:t>鳥</a:t>
            </a:r>
            <a:r>
              <a:rPr lang="ja-JP" altLang="en-US" sz="1200" dirty="0" smtClean="0"/>
              <a:t>（</a:t>
            </a:r>
            <a:r>
              <a:rPr lang="en-US" altLang="ja-JP" sz="1200" dirty="0" smtClean="0"/>
              <a:t>ground bird</a:t>
            </a:r>
            <a:r>
              <a:rPr lang="ja-JP" altLang="en-US" sz="1200" dirty="0" smtClean="0"/>
              <a:t>）</a:t>
            </a:r>
            <a:endParaRPr lang="en-US" altLang="ja-JP" sz="1200" dirty="0" smtClean="0"/>
          </a:p>
          <a:p>
            <a:r>
              <a:rPr lang="ja-JP" altLang="en-US" sz="1200" dirty="0" smtClean="0"/>
              <a:t>時速</a:t>
            </a:r>
            <a:r>
              <a:rPr lang="en-US" altLang="ja-JP" sz="1200" dirty="0" smtClean="0"/>
              <a:t> 60 km/h </a:t>
            </a:r>
            <a:r>
              <a:rPr lang="ja-JP" altLang="en-US" sz="1200" dirty="0" smtClean="0"/>
              <a:t>の俊足</a:t>
            </a:r>
            <a:endParaRPr lang="en-US" altLang="ja-JP" sz="1200" dirty="0" smtClean="0"/>
          </a:p>
          <a:p>
            <a:r>
              <a:rPr lang="ja-JP" altLang="en-US" sz="1200" dirty="0" smtClean="0"/>
              <a:t>（</a:t>
            </a:r>
            <a:r>
              <a:rPr lang="en-US" altLang="ja-JP" sz="1200" dirty="0" smtClean="0"/>
              <a:t>Wikipedia </a:t>
            </a:r>
            <a:r>
              <a:rPr lang="ja-JP" altLang="en-US" sz="1200" dirty="0" smtClean="0"/>
              <a:t>より）</a:t>
            </a:r>
            <a:endParaRPr lang="en-US" altLang="ja-JP" sz="1200" dirty="0" smtClean="0"/>
          </a:p>
        </p:txBody>
      </p:sp>
      <p:cxnSp>
        <p:nvCxnSpPr>
          <p:cNvPr id="11" name="直線矢印コネクタ 10"/>
          <p:cNvCxnSpPr/>
          <p:nvPr/>
        </p:nvCxnSpPr>
        <p:spPr>
          <a:xfrm rot="16200000" flipH="1">
            <a:off x="6872992" y="3005223"/>
            <a:ext cx="626066" cy="47762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966097" y="4776442"/>
            <a:ext cx="1938752" cy="1200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より広く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より軽やかに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よりやさしく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LPF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11</a:t>
            </a:fld>
            <a:endParaRPr lang="ja-JP" altLang="en-US"/>
          </a:p>
        </p:txBody>
      </p:sp>
      <p:pic>
        <p:nvPicPr>
          <p:cNvPr id="7" name="図 6" descr="スクリーンショット 2014-09-15 15.43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7" y="1946350"/>
            <a:ext cx="6733452" cy="321892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5723" y="4254577"/>
            <a:ext cx="3361823" cy="1039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スクリーンショット 2014-09-16 18.21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008" y="4750954"/>
            <a:ext cx="2623674" cy="1605396"/>
          </a:xfrm>
          <a:prstGeom prst="rect">
            <a:avLst/>
          </a:prstGeom>
        </p:spPr>
      </p:pic>
      <p:sp>
        <p:nvSpPr>
          <p:cNvPr id="10" name="下矢印 9"/>
          <p:cNvSpPr/>
          <p:nvPr/>
        </p:nvSpPr>
        <p:spPr>
          <a:xfrm>
            <a:off x="3886098" y="4201075"/>
            <a:ext cx="1076298" cy="543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2854883" y="2290600"/>
            <a:ext cx="3218022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2833603" y="2280160"/>
            <a:ext cx="3218022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図形グループ 19"/>
          <p:cNvGrpSpPr/>
          <p:nvPr/>
        </p:nvGrpSpPr>
        <p:grpSpPr>
          <a:xfrm>
            <a:off x="345459" y="2627136"/>
            <a:ext cx="1124188" cy="1076297"/>
            <a:chOff x="345459" y="2594568"/>
            <a:chExt cx="1124188" cy="1076297"/>
          </a:xfrm>
        </p:grpSpPr>
        <p:sp>
          <p:nvSpPr>
            <p:cNvPr id="13" name="下矢印 12"/>
            <p:cNvSpPr>
              <a:spLocks/>
            </p:cNvSpPr>
            <p:nvPr/>
          </p:nvSpPr>
          <p:spPr>
            <a:xfrm rot="5400000">
              <a:off x="348902" y="2591125"/>
              <a:ext cx="1076297" cy="1083183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37180" y="2818514"/>
              <a:ext cx="932467" cy="5847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アナログ</a:t>
              </a:r>
              <a:endParaRPr lang="en-US" altLang="ja-JP" sz="1600" dirty="0" smtClean="0"/>
            </a:p>
            <a:p>
              <a:pPr algn="ctr"/>
              <a:r>
                <a:rPr kumimoji="1" lang="ja-JP" altLang="en-US" sz="1600" dirty="0" smtClean="0"/>
                <a:t>出力</a:t>
              </a:r>
              <a:endParaRPr kumimoji="1" lang="ja-JP" altLang="en-US" sz="1600" dirty="0"/>
            </a:p>
          </p:txBody>
        </p:sp>
      </p:grpSp>
      <p:sp>
        <p:nvSpPr>
          <p:cNvPr id="17" name="テキスト ボックス 16"/>
          <p:cNvSpPr txBox="1"/>
          <p:nvPr/>
        </p:nvSpPr>
        <p:spPr>
          <a:xfrm>
            <a:off x="6028346" y="5158200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03751" y="2952367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grpSp>
        <p:nvGrpSpPr>
          <p:cNvPr id="21" name="図形グループ 20"/>
          <p:cNvGrpSpPr/>
          <p:nvPr/>
        </p:nvGrpSpPr>
        <p:grpSpPr>
          <a:xfrm>
            <a:off x="2158966" y="4832267"/>
            <a:ext cx="1124188" cy="1076297"/>
            <a:chOff x="345459" y="2594568"/>
            <a:chExt cx="1124188" cy="1076297"/>
          </a:xfrm>
        </p:grpSpPr>
        <p:sp>
          <p:nvSpPr>
            <p:cNvPr id="22" name="下矢印 21"/>
            <p:cNvSpPr>
              <a:spLocks/>
            </p:cNvSpPr>
            <p:nvPr/>
          </p:nvSpPr>
          <p:spPr>
            <a:xfrm rot="5400000">
              <a:off x="348902" y="2591125"/>
              <a:ext cx="1076297" cy="1083183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537180" y="2818514"/>
              <a:ext cx="932467" cy="5847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アナログ</a:t>
              </a:r>
              <a:endParaRPr lang="en-US" altLang="ja-JP" sz="1600" dirty="0" smtClean="0"/>
            </a:p>
            <a:p>
              <a:pPr algn="ctr"/>
              <a:r>
                <a:rPr kumimoji="1" lang="ja-JP" altLang="en-US" sz="1600" dirty="0" smtClean="0"/>
                <a:t>出力</a:t>
              </a:r>
              <a:endParaRPr kumimoji="1" lang="ja-JP" altLang="en-US" sz="1600" dirty="0"/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835838" y="1476346"/>
            <a:ext cx="805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DAC </a:t>
            </a:r>
            <a:r>
              <a:rPr lang="ja-JP" altLang="en-US" sz="2400" dirty="0" smtClean="0"/>
              <a:t>出力部分のキャパシタとインダクタからなる</a:t>
            </a:r>
            <a:r>
              <a:rPr lang="en-US" altLang="ja-JP" sz="2400" dirty="0" smtClean="0"/>
              <a:t> LPF </a:t>
            </a:r>
            <a:r>
              <a:rPr lang="ja-JP" altLang="en-US" sz="2400" dirty="0" smtClean="0"/>
              <a:t>を排除</a:t>
            </a:r>
            <a:endParaRPr kumimoji="1" lang="ja-JP" altLang="en-US" sz="2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4615" y="390795"/>
            <a:ext cx="1415772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広帯域化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クロック生成器周辺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12</a:t>
            </a:fld>
            <a:endParaRPr lang="ja-JP" altLang="en-US"/>
          </a:p>
        </p:txBody>
      </p:sp>
      <p:pic>
        <p:nvPicPr>
          <p:cNvPr id="6" name="図 5" descr="ss 2014-12-31 21.38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34" y="1999202"/>
            <a:ext cx="4369808" cy="25701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33533" y="1476346"/>
            <a:ext cx="350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PLL </a:t>
            </a:r>
            <a:r>
              <a:rPr kumimoji="1" lang="en-US" altLang="ja-JP" sz="2400" dirty="0" smtClean="0"/>
              <a:t>→ Clock fan-out buffer</a:t>
            </a:r>
            <a:endParaRPr kumimoji="1" lang="ja-JP" altLang="en-US" sz="2400" dirty="0"/>
          </a:p>
        </p:txBody>
      </p:sp>
      <p:pic>
        <p:nvPicPr>
          <p:cNvPr id="8" name="図 7" descr="ss 2014-12-31 21.0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56" y="5078364"/>
            <a:ext cx="3337536" cy="1331914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3983793" y="4646172"/>
            <a:ext cx="932298" cy="47188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32759" y="5812190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638542" y="5560800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38542" y="5123834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6192422" y="5315008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6192422" y="5951730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192422" y="5821458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6684562" y="2583620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018742" y="2822443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84562" y="3169824"/>
            <a:ext cx="4259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437460" y="2639365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116903" y="2398954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110470" y="2986746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6" name="円/楕円 25"/>
          <p:cNvSpPr>
            <a:spLocks noChangeAspect="1"/>
          </p:cNvSpPr>
          <p:nvPr/>
        </p:nvSpPr>
        <p:spPr>
          <a:xfrm>
            <a:off x="3733921" y="4256442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>
            <a:spLocks noChangeAspect="1"/>
          </p:cNvSpPr>
          <p:nvPr/>
        </p:nvSpPr>
        <p:spPr>
          <a:xfrm>
            <a:off x="5692885" y="3438378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>
            <a:spLocks noChangeAspect="1"/>
          </p:cNvSpPr>
          <p:nvPr/>
        </p:nvSpPr>
        <p:spPr>
          <a:xfrm>
            <a:off x="3733921" y="3771672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>
            <a:spLocks noChangeAspect="1"/>
          </p:cNvSpPr>
          <p:nvPr/>
        </p:nvSpPr>
        <p:spPr>
          <a:xfrm>
            <a:off x="3733921" y="4019485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>
            <a:spLocks noChangeAspect="1"/>
          </p:cNvSpPr>
          <p:nvPr/>
        </p:nvSpPr>
        <p:spPr>
          <a:xfrm>
            <a:off x="4131995" y="2600434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>
            <a:spLocks noChangeAspect="1"/>
          </p:cNvSpPr>
          <p:nvPr/>
        </p:nvSpPr>
        <p:spPr>
          <a:xfrm>
            <a:off x="2228816" y="2972300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001158" y="3741112"/>
            <a:ext cx="2179904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b="1" dirty="0" smtClean="0">
                <a:solidFill>
                  <a:srgbClr val="0000FF"/>
                </a:solidFill>
              </a:rPr>
              <a:t>◯</a:t>
            </a:r>
            <a:r>
              <a:rPr kumimoji="1" lang="en-US" altLang="ja-JP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定電圧（</a:t>
            </a:r>
            <a:r>
              <a:rPr lang="en-US" altLang="ja-JP" sz="2000" dirty="0" smtClean="0"/>
              <a:t>3.3 V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供給線</a:t>
            </a:r>
            <a:endParaRPr kumimoji="1" lang="ja-JP" altLang="en-US" sz="2000" dirty="0"/>
          </a:p>
        </p:txBody>
      </p:sp>
      <p:sp>
        <p:nvSpPr>
          <p:cNvPr id="33" name="円/楕円 32"/>
          <p:cNvSpPr>
            <a:spLocks noChangeAspect="1"/>
          </p:cNvSpPr>
          <p:nvPr/>
        </p:nvSpPr>
        <p:spPr>
          <a:xfrm>
            <a:off x="3213627" y="5068149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/>
        </p:nvSpPr>
        <p:spPr>
          <a:xfrm>
            <a:off x="2790712" y="5665645"/>
            <a:ext cx="188304" cy="186668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055508" y="3824048"/>
            <a:ext cx="2814730" cy="101566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ja-JP" altLang="en-US" sz="2000" dirty="0" smtClean="0"/>
              <a:t>配線数</a:t>
            </a:r>
            <a:r>
              <a:rPr kumimoji="1" lang="en-US" altLang="ja-JP" sz="2000" dirty="0" smtClean="0"/>
              <a:t>:        </a:t>
            </a:r>
            <a:r>
              <a:rPr kumimoji="1" lang="en-US" altLang="ja-JP" dirty="0" smtClean="0">
                <a:latin typeface="Courier"/>
                <a:cs typeface="Courier"/>
              </a:rPr>
              <a:t>70→20</a:t>
            </a:r>
          </a:p>
          <a:p>
            <a:r>
              <a:rPr lang="ja-JP" altLang="en-US" sz="2000" dirty="0" smtClean="0"/>
              <a:t>定電圧源</a:t>
            </a:r>
            <a:r>
              <a:rPr lang="en-US" altLang="ja-JP" sz="2000" dirty="0" smtClean="0"/>
              <a:t>:      </a:t>
            </a:r>
            <a:r>
              <a:rPr lang="en-US" altLang="ja-JP" dirty="0" smtClean="0">
                <a:latin typeface="Courier"/>
                <a:cs typeface="Courier"/>
              </a:rPr>
              <a:t>6→2</a:t>
            </a:r>
          </a:p>
          <a:p>
            <a:r>
              <a:rPr lang="ja-JP" altLang="en-US" sz="2000" dirty="0" smtClean="0"/>
              <a:t>消費電力</a:t>
            </a:r>
            <a:r>
              <a:rPr lang="en-US" altLang="ja-JP" sz="2000" dirty="0" smtClean="0"/>
              <a:t>: </a:t>
            </a:r>
            <a:r>
              <a:rPr lang="en-US" altLang="ja-JP" dirty="0" smtClean="0">
                <a:latin typeface="Courier"/>
                <a:cs typeface="Courier"/>
              </a:rPr>
              <a:t>3.4→0.62 W</a:t>
            </a:r>
            <a:endParaRPr kumimoji="1" lang="ja-JP" altLang="en-US" dirty="0">
              <a:latin typeface="Courier"/>
              <a:cs typeface="Courier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0727" y="390795"/>
            <a:ext cx="1723549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消費電力化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電源回路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13</a:t>
            </a:fld>
            <a:endParaRPr lang="ja-JP" altLang="en-US"/>
          </a:p>
        </p:txBody>
      </p:sp>
      <p:pic>
        <p:nvPicPr>
          <p:cNvPr id="6" name="図 5" descr="ss 2014-12-31 22.01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28" y="1974747"/>
            <a:ext cx="4322729" cy="17752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33533" y="1476346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電源回路を簡素化</a:t>
            </a:r>
            <a:r>
              <a:rPr lang="en-US" altLang="ja-JP" sz="2400" dirty="0" smtClean="0"/>
              <a:t> &amp; IC </a:t>
            </a:r>
            <a:r>
              <a:rPr lang="ja-JP" altLang="en-US" sz="2400" dirty="0" smtClean="0"/>
              <a:t>の再選定</a:t>
            </a:r>
            <a:endParaRPr kumimoji="1" lang="ja-JP" altLang="en-US" sz="2400" dirty="0"/>
          </a:p>
        </p:txBody>
      </p:sp>
      <p:pic>
        <p:nvPicPr>
          <p:cNvPr id="8" name="図 7" descr="ss 2014-12-31 21.59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88" y="4251754"/>
            <a:ext cx="4887284" cy="2149323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2398957" y="4483384"/>
            <a:ext cx="1193244" cy="704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2395410" y="2008275"/>
            <a:ext cx="1193244" cy="704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983793" y="3810260"/>
            <a:ext cx="932298" cy="471887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540517" y="2800832"/>
            <a:ext cx="294082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信頼性のある部品に変更</a:t>
            </a:r>
            <a:endParaRPr kumimoji="1" lang="ja-JP" altLang="en-US" sz="2000" dirty="0"/>
          </a:p>
        </p:txBody>
      </p:sp>
      <p:sp>
        <p:nvSpPr>
          <p:cNvPr id="21" name="下矢印 20"/>
          <p:cNvSpPr/>
          <p:nvPr/>
        </p:nvSpPr>
        <p:spPr>
          <a:xfrm>
            <a:off x="2765826" y="3311023"/>
            <a:ext cx="456340" cy="1058545"/>
          </a:xfrm>
          <a:prstGeom prst="down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29518" y="4331227"/>
            <a:ext cx="3950173" cy="30694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16888" y="3817912"/>
            <a:ext cx="2882520" cy="120032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電力供給の安定化</a:t>
            </a:r>
            <a:endParaRPr lang="en-US" altLang="ja-JP" sz="2400" dirty="0" smtClean="0"/>
          </a:p>
          <a:p>
            <a:pPr algn="ctr"/>
            <a:r>
              <a:rPr kumimoji="1" lang="en-US" altLang="ja-JP" sz="2400" dirty="0" smtClean="0"/>
              <a:t>↓</a:t>
            </a:r>
          </a:p>
          <a:p>
            <a:pPr algn="ctr"/>
            <a:r>
              <a:rPr lang="ja-JP" altLang="en-US" sz="2400" dirty="0" smtClean="0"/>
              <a:t>読み出し系の安定化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58503" y="390795"/>
            <a:ext cx="1107996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安定化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による改良点</a:t>
            </a:r>
            <a:endParaRPr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ADC/DAC </a:t>
            </a:r>
            <a:r>
              <a:rPr lang="ja-JP" altLang="en-US" dirty="0" smtClean="0"/>
              <a:t>は現ボードとほぼ同じ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を採用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ADC: 2 </a:t>
            </a:r>
            <a:r>
              <a:rPr lang="en-US" altLang="ja-JP" dirty="0" err="1" smtClean="0"/>
              <a:t>ch</a:t>
            </a:r>
            <a:r>
              <a:rPr lang="en-US" altLang="ja-JP" dirty="0" smtClean="0"/>
              <a:t>, 14 bit, 250 MSPS</a:t>
            </a:r>
            <a:r>
              <a:rPr lang="ja-JP" altLang="en-US" dirty="0" smtClean="0"/>
              <a:t>（</a:t>
            </a:r>
            <a:r>
              <a:rPr lang="ja-JP" altLang="en-US" dirty="0" smtClean="0"/>
              <a:t>省電力版）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DAC: 2 </a:t>
            </a:r>
            <a:r>
              <a:rPr lang="en-US" altLang="ja-JP" dirty="0" err="1" smtClean="0"/>
              <a:t>ch</a:t>
            </a:r>
            <a:r>
              <a:rPr lang="en-US" altLang="ja-JP" dirty="0" smtClean="0"/>
              <a:t>, 16 bit, 800 MSPS</a:t>
            </a:r>
          </a:p>
          <a:p>
            <a:r>
              <a:rPr lang="en-US" altLang="ja-JP" dirty="0" smtClean="0"/>
              <a:t>LPF </a:t>
            </a:r>
            <a:r>
              <a:rPr lang="ja-JP" altLang="en-US" dirty="0" smtClean="0"/>
              <a:t>を排除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+</a:t>
            </a:r>
            <a:r>
              <a:rPr lang="en-US" altLang="ja-JP" dirty="0"/>
              <a:t>6</a:t>
            </a:r>
            <a:r>
              <a:rPr lang="en-US" altLang="ja-JP" dirty="0" smtClean="0"/>
              <a:t>0 MHz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30% </a:t>
            </a:r>
            <a:r>
              <a:rPr lang="ja-JP" altLang="en-US" dirty="0" smtClean="0"/>
              <a:t>増）</a:t>
            </a:r>
            <a:endParaRPr lang="en-US" altLang="ja-JP" dirty="0" smtClean="0"/>
          </a:p>
          <a:p>
            <a:r>
              <a:rPr lang="ja-JP" altLang="en-US" dirty="0" smtClean="0"/>
              <a:t>クロック・電源周辺見直し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PLL </a:t>
            </a:r>
            <a:r>
              <a:rPr lang="ja-JP" altLang="en-US" dirty="0" smtClean="0"/>
              <a:t>排除。よりシンプルな回路に変更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</a:t>
            </a:r>
            <a:r>
              <a:rPr lang="ja-JP" altLang="en-US" dirty="0" smtClean="0"/>
              <a:t>電力</a:t>
            </a:r>
            <a:r>
              <a:rPr lang="ja-JP" altLang="en-US" dirty="0" smtClean="0"/>
              <a:t>半分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お買い得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1 </a:t>
            </a:r>
            <a:r>
              <a:rPr lang="ja-JP" altLang="en-US" dirty="0" smtClean="0"/>
              <a:t>枚</a:t>
            </a:r>
            <a:r>
              <a:rPr lang="en-US" altLang="ja-JP" dirty="0" smtClean="0"/>
              <a:t> 80 </a:t>
            </a:r>
            <a:r>
              <a:rPr lang="ja-JP" altLang="en-US" dirty="0" smtClean="0"/>
              <a:t>万円</a:t>
            </a:r>
            <a:r>
              <a:rPr lang="en-US" altLang="ja-JP" baseline="30000" dirty="0" smtClean="0"/>
              <a:t>[*]</a:t>
            </a:r>
            <a:r>
              <a:rPr lang="en-US" altLang="ja-JP" dirty="0" smtClean="0"/>
              <a:t> </a:t>
            </a:r>
            <a:r>
              <a:rPr lang="en-US" altLang="ja-JP" dirty="0" smtClean="0"/>
              <a:t>→</a:t>
            </a:r>
            <a:r>
              <a:rPr lang="en-US" altLang="ja-JP" dirty="0" smtClean="0"/>
              <a:t> </a:t>
            </a:r>
            <a:r>
              <a:rPr lang="en-US" altLang="ja-JP" dirty="0" smtClean="0"/>
              <a:t>30—40 </a:t>
            </a:r>
            <a:r>
              <a:rPr lang="ja-JP" altLang="en-US" dirty="0" smtClean="0"/>
              <a:t>万円（デザイン料込）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量産する場合は</a:t>
            </a:r>
            <a:r>
              <a:rPr lang="en-US" altLang="ja-JP" dirty="0" smtClean="0"/>
              <a:t> ~10 </a:t>
            </a:r>
            <a:r>
              <a:rPr lang="ja-JP" altLang="en-US" dirty="0" smtClean="0"/>
              <a:t>万</a:t>
            </a:r>
            <a:endParaRPr lang="en-US" altLang="ja-JP" dirty="0" smtClean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8DCF-898D-D549-A0EF-6D96FB2B2FD1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04018" y="6006374"/>
            <a:ext cx="4314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aseline="30000" dirty="0" smtClean="0"/>
              <a:t>[*]: </a:t>
            </a:r>
            <a:r>
              <a:rPr lang="en-US" altLang="ja-JP" sz="1600" dirty="0" smtClean="0"/>
              <a:t>FPGA </a:t>
            </a:r>
            <a:r>
              <a:rPr lang="ja-JP" altLang="en-US" sz="1600" dirty="0" smtClean="0"/>
              <a:t>とセットで買うと</a:t>
            </a:r>
            <a:r>
              <a:rPr lang="en-US" altLang="ja-JP" sz="1600" dirty="0" smtClean="0"/>
              <a:t> 50 </a:t>
            </a:r>
            <a:r>
              <a:rPr lang="ja-JP" altLang="en-US" sz="1600" dirty="0" smtClean="0"/>
              <a:t>万円にディスカウント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5344" y="4466150"/>
            <a:ext cx="836287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さらに、</a:t>
            </a:r>
            <a:endParaRPr kumimoji="1" lang="ja-JP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RHEA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15</a:t>
            </a:fld>
            <a:endParaRPr lang="ja-JP" altLang="en-US"/>
          </a:p>
        </p:txBody>
      </p:sp>
      <p:pic>
        <p:nvPicPr>
          <p:cNvPr id="6" name="図 5" descr="rhea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840" y="2058208"/>
            <a:ext cx="4924557" cy="3599996"/>
          </a:xfrm>
          <a:prstGeom prst="rect">
            <a:avLst/>
          </a:prstGeom>
        </p:spPr>
      </p:pic>
      <p:pic>
        <p:nvPicPr>
          <p:cNvPr id="7" name="図 6" descr="rhea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03888" y="1836426"/>
            <a:ext cx="5423997" cy="4067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市販品（</a:t>
            </a:r>
            <a:r>
              <a:rPr lang="en-US" altLang="ja-JP" dirty="0" smtClean="0"/>
              <a:t>FMC150</a:t>
            </a:r>
            <a:r>
              <a:rPr lang="ja-JP" altLang="en-US" dirty="0" smtClean="0"/>
              <a:t>）と</a:t>
            </a:r>
            <a:r>
              <a:rPr lang="en-US" altLang="ja-JP" dirty="0" smtClean="0"/>
              <a:t> RHEA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16</a:t>
            </a:fld>
            <a:endParaRPr lang="ja-JP" altLang="en-US"/>
          </a:p>
        </p:txBody>
      </p:sp>
      <p:pic>
        <p:nvPicPr>
          <p:cNvPr id="6" name="図 5" descr="comp_fmc150_rh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382" y="1951746"/>
            <a:ext cx="5039996" cy="3779996"/>
          </a:xfrm>
          <a:prstGeom prst="rect">
            <a:avLst/>
          </a:prstGeom>
        </p:spPr>
      </p:pic>
      <p:pic>
        <p:nvPicPr>
          <p:cNvPr id="7" name="図 6" descr="comp_fmc150_rhea_u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20393" y="1957206"/>
            <a:ext cx="5040000" cy="378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545719" y="282750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03925" y="5934528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4642" y="3870640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4642" y="1346065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45719" y="4070695"/>
            <a:ext cx="54373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PLL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12184" y="5929366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cxnSp>
        <p:nvCxnSpPr>
          <p:cNvPr id="14" name="直線矢印コネクタ 13"/>
          <p:cNvCxnSpPr>
            <a:stCxn id="13" idx="0"/>
          </p:cNvCxnSpPr>
          <p:nvPr/>
        </p:nvCxnSpPr>
        <p:spPr>
          <a:xfrm rot="16200000" flipV="1">
            <a:off x="2934803" y="5318451"/>
            <a:ext cx="675275" cy="546556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rot="16200000" flipV="1">
            <a:off x="1999400" y="5143455"/>
            <a:ext cx="886694" cy="738875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V="1">
            <a:off x="2031546" y="5634038"/>
            <a:ext cx="345629" cy="322202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3"/>
          </p:cNvCxnSpPr>
          <p:nvPr/>
        </p:nvCxnSpPr>
        <p:spPr>
          <a:xfrm>
            <a:off x="1736627" y="4070695"/>
            <a:ext cx="640548" cy="466929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2" idx="1"/>
          </p:cNvCxnSpPr>
          <p:nvPr/>
        </p:nvCxnSpPr>
        <p:spPr>
          <a:xfrm rot="10800000" flipV="1">
            <a:off x="2590801" y="4270749"/>
            <a:ext cx="954918" cy="592541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11" idx="2"/>
          </p:cNvCxnSpPr>
          <p:nvPr/>
        </p:nvCxnSpPr>
        <p:spPr>
          <a:xfrm rot="16200000" flipH="1">
            <a:off x="1488982" y="1682827"/>
            <a:ext cx="479219" cy="60591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8" idx="1"/>
          </p:cNvCxnSpPr>
          <p:nvPr/>
        </p:nvCxnSpPr>
        <p:spPr>
          <a:xfrm rot="10800000" flipV="1">
            <a:off x="2590801" y="3027563"/>
            <a:ext cx="954919" cy="20005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4730000" y="1406782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cxnSp>
        <p:nvCxnSpPr>
          <p:cNvPr id="36" name="直線矢印コネクタ 35"/>
          <p:cNvCxnSpPr>
            <a:stCxn id="35" idx="2"/>
          </p:cNvCxnSpPr>
          <p:nvPr/>
        </p:nvCxnSpPr>
        <p:spPr>
          <a:xfrm rot="16200000" flipH="1">
            <a:off x="5350252" y="1920174"/>
            <a:ext cx="385933" cy="1593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259949" y="1417638"/>
            <a:ext cx="1573267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クロック・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ファンアウト・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バッファ</a:t>
            </a:r>
            <a:endParaRPr lang="en-US" altLang="ja-JP" sz="2000" dirty="0" smtClean="0"/>
          </a:p>
        </p:txBody>
      </p:sp>
      <p:cxnSp>
        <p:nvCxnSpPr>
          <p:cNvPr id="41" name="直線矢印コネクタ 40"/>
          <p:cNvCxnSpPr>
            <a:stCxn id="40" idx="1"/>
          </p:cNvCxnSpPr>
          <p:nvPr/>
        </p:nvCxnSpPr>
        <p:spPr>
          <a:xfrm rot="10800000" flipV="1">
            <a:off x="6019801" y="1925469"/>
            <a:ext cx="1240149" cy="26735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rhea_kintex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08" y="1291872"/>
            <a:ext cx="7415985" cy="55619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新フロントエンド回路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17</a:t>
            </a:fld>
            <a:endParaRPr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912976" y="2002225"/>
            <a:ext cx="76174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RHEA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23792" y="3062829"/>
            <a:ext cx="16273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</p:txBody>
      </p:sp>
      <p:sp>
        <p:nvSpPr>
          <p:cNvPr id="26" name="円/楕円 25"/>
          <p:cNvSpPr>
            <a:spLocks noChangeAspect="1"/>
          </p:cNvSpPr>
          <p:nvPr/>
        </p:nvSpPr>
        <p:spPr>
          <a:xfrm>
            <a:off x="4222604" y="3202396"/>
            <a:ext cx="413627" cy="427355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>
            <a:spLocks noChangeAspect="1"/>
          </p:cNvSpPr>
          <p:nvPr/>
        </p:nvSpPr>
        <p:spPr>
          <a:xfrm>
            <a:off x="5731325" y="3202396"/>
            <a:ext cx="413627" cy="427355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334423" y="1996016"/>
            <a:ext cx="1604325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スペーサーと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ネジで固定</a:t>
            </a:r>
            <a:endParaRPr lang="en-US" altLang="ja-JP" sz="2000" dirty="0" smtClean="0"/>
          </a:p>
        </p:txBody>
      </p:sp>
      <p:cxnSp>
        <p:nvCxnSpPr>
          <p:cNvPr id="29" name="直線矢印コネクタ 28"/>
          <p:cNvCxnSpPr>
            <a:stCxn id="28" idx="2"/>
            <a:endCxn id="26" idx="1"/>
          </p:cNvCxnSpPr>
          <p:nvPr/>
        </p:nvCxnSpPr>
        <p:spPr>
          <a:xfrm rot="16200000" flipH="1">
            <a:off x="3429343" y="2411145"/>
            <a:ext cx="561079" cy="114659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8" idx="3"/>
            <a:endCxn id="27" idx="1"/>
          </p:cNvCxnSpPr>
          <p:nvPr/>
        </p:nvCxnSpPr>
        <p:spPr>
          <a:xfrm>
            <a:off x="3938748" y="2349959"/>
            <a:ext cx="1853151" cy="91502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RHEA </a:t>
            </a:r>
            <a:r>
              <a:rPr lang="ja-JP" altLang="en-US" dirty="0" smtClean="0"/>
              <a:t>の評価</a:t>
            </a:r>
            <a:endParaRPr lang="ja-JP" altLang="en-US" dirty="0"/>
          </a:p>
        </p:txBody>
      </p:sp>
      <p:sp>
        <p:nvSpPr>
          <p:cNvPr id="7" name="テキスト プレースホル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クロックが出ない？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19</a:t>
            </a:fld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9072" y="379882"/>
            <a:ext cx="190058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納品時のトラブル</a:t>
            </a:r>
            <a:endParaRPr kumimoji="1" lang="ja-JP" altLang="en-US" dirty="0"/>
          </a:p>
        </p:txBody>
      </p:sp>
      <p:pic>
        <p:nvPicPr>
          <p:cNvPr id="7" name="図 6" descr="スクリーンショット 2014-11-26 22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" y="1736961"/>
            <a:ext cx="3960000" cy="4213333"/>
          </a:xfrm>
          <a:prstGeom prst="rect">
            <a:avLst/>
          </a:prstGeom>
        </p:spPr>
      </p:pic>
      <p:pic>
        <p:nvPicPr>
          <p:cNvPr id="8" name="図 7" descr="スクリーンショット 2014-11-26 22.34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23" y="1826665"/>
            <a:ext cx="4231716" cy="2242676"/>
          </a:xfrm>
          <a:prstGeom prst="rect">
            <a:avLst/>
          </a:prstGeom>
        </p:spPr>
      </p:pic>
      <p:sp>
        <p:nvSpPr>
          <p:cNvPr id="9" name="円/楕円 8"/>
          <p:cNvSpPr>
            <a:spLocks noChangeAspect="1"/>
          </p:cNvSpPr>
          <p:nvPr/>
        </p:nvSpPr>
        <p:spPr>
          <a:xfrm>
            <a:off x="2084164" y="3517201"/>
            <a:ext cx="334696" cy="36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>
            <a:spLocks noChangeAspect="1"/>
          </p:cNvSpPr>
          <p:nvPr/>
        </p:nvSpPr>
        <p:spPr>
          <a:xfrm>
            <a:off x="5527016" y="2193919"/>
            <a:ext cx="267756" cy="287999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08570" y="4168521"/>
            <a:ext cx="79736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0000FF"/>
                </a:solidFill>
              </a:rPr>
              <a:t>L</a:t>
            </a:r>
            <a:r>
              <a:rPr kumimoji="1" lang="en-US" altLang="ja-JP" sz="2400" dirty="0" smtClean="0"/>
              <a:t>VDS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25381" y="1650112"/>
            <a:ext cx="106952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000000"/>
                </a:solidFill>
              </a:rPr>
              <a:t>LV</a:t>
            </a:r>
            <a:r>
              <a:rPr lang="en-US" altLang="ja-JP" sz="2400" dirty="0" smtClean="0">
                <a:solidFill>
                  <a:srgbClr val="0000FF"/>
                </a:solidFill>
              </a:rPr>
              <a:t>P</a:t>
            </a:r>
            <a:r>
              <a:rPr kumimoji="1" lang="en-US" altLang="ja-JP" sz="2400" dirty="0" smtClean="0"/>
              <a:t>ECL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41721" y="3973680"/>
            <a:ext cx="4601740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</a:rPr>
              <a:t>LVDS </a:t>
            </a:r>
            <a:r>
              <a:rPr lang="ja-JP" altLang="en-US" sz="2400" dirty="0" smtClean="0">
                <a:solidFill>
                  <a:srgbClr val="000000"/>
                </a:solidFill>
              </a:rPr>
              <a:t>を</a:t>
            </a:r>
            <a:r>
              <a:rPr lang="en-US" altLang="ja-JP" sz="2400" dirty="0" smtClean="0">
                <a:solidFill>
                  <a:srgbClr val="000000"/>
                </a:solidFill>
              </a:rPr>
              <a:t> ADCLK944 </a:t>
            </a:r>
            <a:r>
              <a:rPr lang="ja-JP" altLang="en-US" sz="2400" dirty="0" smtClean="0">
                <a:solidFill>
                  <a:srgbClr val="000000"/>
                </a:solidFill>
              </a:rPr>
              <a:t>に入力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するに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</a:rPr>
              <a:t>は</a:t>
            </a:r>
            <a:r>
              <a:rPr lang="ja-JP" altLang="en-US" sz="2400" dirty="0" smtClean="0">
                <a:solidFill>
                  <a:srgbClr val="000000"/>
                </a:solidFill>
              </a:rPr>
              <a:t>、</a:t>
            </a:r>
            <a:r>
              <a:rPr lang="en-US" altLang="ja-JP" sz="2400" dirty="0" smtClean="0">
                <a:solidFill>
                  <a:srgbClr val="000000"/>
                </a:solidFill>
              </a:rPr>
              <a:t>AC-</a:t>
            </a:r>
            <a:r>
              <a:rPr lang="en-US" altLang="ja-JP" sz="2400" dirty="0" smtClean="0">
                <a:solidFill>
                  <a:srgbClr val="000000"/>
                </a:solidFill>
              </a:rPr>
              <a:t>Coupled 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する必要がある。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また、</a:t>
            </a:r>
            <a:r>
              <a:rPr kumimoji="1" lang="en-US" altLang="ja-JP" sz="2400" dirty="0" smtClean="0">
                <a:solidFill>
                  <a:srgbClr val="000000"/>
                </a:solidFill>
              </a:rPr>
              <a:t>R23 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により</a:t>
            </a:r>
            <a:r>
              <a:rPr kumimoji="1" lang="en-US" altLang="ja-JP" sz="2400" dirty="0" smtClean="0">
                <a:solidFill>
                  <a:srgbClr val="000000"/>
                </a:solidFill>
              </a:rPr>
              <a:t> Differential </a:t>
            </a:r>
            <a:r>
              <a:rPr lang="en-US" altLang="ja-JP" sz="2400" dirty="0" smtClean="0">
                <a:solidFill>
                  <a:srgbClr val="000000"/>
                </a:solidFill>
              </a:rPr>
              <a:t>C</a:t>
            </a:r>
            <a:r>
              <a:rPr kumimoji="1" lang="en-US" altLang="ja-JP" sz="2400" dirty="0" smtClean="0">
                <a:solidFill>
                  <a:srgbClr val="000000"/>
                </a:solidFill>
              </a:rPr>
              <a:t>lock</a:t>
            </a:r>
            <a:br>
              <a:rPr kumimoji="1" lang="en-US" altLang="ja-JP" sz="2400" dirty="0" smtClean="0">
                <a:solidFill>
                  <a:srgbClr val="000000"/>
                </a:solidFill>
              </a:rPr>
            </a:br>
            <a:r>
              <a:rPr kumimoji="1" lang="ja-JP" altLang="en-US" sz="2400" dirty="0" smtClean="0">
                <a:solidFill>
                  <a:srgbClr val="000000"/>
                </a:solidFill>
              </a:rPr>
              <a:t>の</a:t>
            </a:r>
            <a:r>
              <a:rPr kumimoji="1" lang="en-US" altLang="ja-JP" sz="2400" dirty="0" smtClean="0">
                <a:solidFill>
                  <a:srgbClr val="000000"/>
                </a:solidFill>
              </a:rPr>
              <a:t> Common-mode 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が</a:t>
            </a:r>
            <a:r>
              <a:rPr lang="en-US" altLang="ja-JP" sz="2400" dirty="0" smtClean="0">
                <a:solidFill>
                  <a:srgbClr val="000000"/>
                </a:solidFill>
              </a:rPr>
              <a:t> </a:t>
            </a:r>
            <a:r>
              <a:rPr kumimoji="1" lang="en-US" altLang="ja-JP" sz="2400" dirty="0" smtClean="0">
                <a:solidFill>
                  <a:srgbClr val="000000"/>
                </a:solidFill>
              </a:rPr>
              <a:t>GND </a:t>
            </a:r>
            <a:r>
              <a:rPr kumimoji="1" lang="ja-JP" altLang="en-US" sz="2400" dirty="0" smtClean="0">
                <a:solidFill>
                  <a:srgbClr val="000000"/>
                </a:solidFill>
              </a:rPr>
              <a:t>に落ち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kumimoji="1" lang="ja-JP" altLang="en-US" sz="2400" dirty="0" smtClean="0">
                <a:solidFill>
                  <a:srgbClr val="000000"/>
                </a:solidFill>
              </a:rPr>
              <a:t>ているため、閾値を超えられない。</a:t>
            </a:r>
            <a:endParaRPr kumimoji="1" lang="en-US" altLang="ja-JP" sz="2400" dirty="0" smtClean="0">
              <a:solidFill>
                <a:srgbClr val="000000"/>
              </a:solidFill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</a:rPr>
              <a:t>つまり、信号は出ない。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背景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水晶発振器を交換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20</a:t>
            </a:fld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5311" y="379882"/>
            <a:ext cx="16481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トラブル</a:t>
            </a:r>
            <a:r>
              <a:rPr lang="ja-JP" altLang="en-US" dirty="0" smtClean="0"/>
              <a:t>の解決</a:t>
            </a:r>
            <a:endParaRPr kumimoji="1" lang="ja-JP" altLang="en-US" dirty="0"/>
          </a:p>
        </p:txBody>
      </p:sp>
      <p:pic>
        <p:nvPicPr>
          <p:cNvPr id="14" name="図 13" descr="tek00005_clock_output_os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4" y="1671007"/>
            <a:ext cx="2879987" cy="2159987"/>
          </a:xfrm>
          <a:prstGeom prst="rect">
            <a:avLst/>
          </a:prstGeom>
        </p:spPr>
      </p:pic>
      <p:pic>
        <p:nvPicPr>
          <p:cNvPr id="15" name="図 14" descr="tek00009_clock_input_a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4" y="3896527"/>
            <a:ext cx="2879987" cy="2159987"/>
          </a:xfrm>
          <a:prstGeom prst="rect">
            <a:avLst/>
          </a:prstGeom>
        </p:spPr>
      </p:pic>
      <p:pic>
        <p:nvPicPr>
          <p:cNvPr id="16" name="図 15" descr="tek00007_clock_output_ad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68" y="3896527"/>
            <a:ext cx="2879987" cy="2159987"/>
          </a:xfrm>
          <a:prstGeom prst="rect">
            <a:avLst/>
          </a:prstGeom>
        </p:spPr>
      </p:pic>
      <p:pic>
        <p:nvPicPr>
          <p:cNvPr id="17" name="図 16" descr="tek00008_clock_input_da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85" y="3896527"/>
            <a:ext cx="2879987" cy="2159987"/>
          </a:xfrm>
          <a:prstGeom prst="rect">
            <a:avLst/>
          </a:prstGeom>
        </p:spPr>
      </p:pic>
      <p:pic>
        <p:nvPicPr>
          <p:cNvPr id="18" name="図 17" descr="tek00006_clock_input_fpg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385" y="1671007"/>
            <a:ext cx="2879987" cy="2159987"/>
          </a:xfrm>
          <a:prstGeom prst="rect">
            <a:avLst/>
          </a:prstGeom>
        </p:spPr>
      </p:pic>
      <p:pic>
        <p:nvPicPr>
          <p:cNvPr id="19" name="図 18" descr="tek00010_clock_input_fanou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468" y="1671007"/>
            <a:ext cx="2879987" cy="215998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06330" y="3349549"/>
            <a:ext cx="16171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OSC output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6330" y="5571553"/>
            <a:ext cx="144462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input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74630" y="3349549"/>
            <a:ext cx="228455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err="1" smtClean="0"/>
              <a:t>Fanout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buf</a:t>
            </a:r>
            <a:r>
              <a:rPr lang="en-US" altLang="ja-JP" sz="2400" dirty="0" smtClean="0"/>
              <a:t> input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74630" y="5575069"/>
            <a:ext cx="163939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output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136865" y="3352656"/>
            <a:ext cx="148174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FMC input</a:t>
            </a:r>
            <a:endParaRPr kumimoji="1" lang="ja-JP" altLang="en-US" sz="24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136865" y="5571553"/>
            <a:ext cx="143786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 input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21</a:t>
            </a:fld>
            <a:endParaRPr lang="ja-JP" alt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1816473" y="4041295"/>
            <a:ext cx="5583418" cy="2032799"/>
            <a:chOff x="1173608" y="1151507"/>
            <a:chExt cx="5583418" cy="2032799"/>
          </a:xfrm>
        </p:grpSpPr>
        <p:grpSp>
          <p:nvGrpSpPr>
            <p:cNvPr id="8" name="図形グループ 26"/>
            <p:cNvGrpSpPr/>
            <p:nvPr/>
          </p:nvGrpSpPr>
          <p:grpSpPr>
            <a:xfrm>
              <a:off x="5083548" y="1769178"/>
              <a:ext cx="230420" cy="217665"/>
              <a:chOff x="3028550" y="3538914"/>
              <a:chExt cx="230420" cy="217665"/>
            </a:xfrm>
          </p:grpSpPr>
          <p:sp>
            <p:nvSpPr>
              <p:cNvPr id="25" name="円/楕円 24"/>
              <p:cNvSpPr>
                <a:spLocks noChangeAspect="1"/>
              </p:cNvSpPr>
              <p:nvPr/>
            </p:nvSpPr>
            <p:spPr>
              <a:xfrm>
                <a:off x="3050262" y="3538914"/>
                <a:ext cx="208708" cy="2176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028550" y="3538914"/>
                <a:ext cx="108550" cy="217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/>
            <p:cNvSpPr txBox="1"/>
            <p:nvPr/>
          </p:nvSpPr>
          <p:spPr>
            <a:xfrm>
              <a:off x="1173608" y="1151507"/>
              <a:ext cx="1632378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アナログ基板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362527" y="1151507"/>
              <a:ext cx="1627369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デジタル基板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cxnSp>
          <p:nvCxnSpPr>
            <p:cNvPr id="11" name="直線矢印コネクタ 10"/>
            <p:cNvCxnSpPr>
              <a:stCxn id="10" idx="1"/>
              <a:endCxn id="9" idx="3"/>
            </p:cNvCxnSpPr>
            <p:nvPr/>
          </p:nvCxnSpPr>
          <p:spPr>
            <a:xfrm rot="10800000">
              <a:off x="2805987" y="1720894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10800000">
              <a:off x="4989896" y="1561614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rot="10800000">
              <a:off x="4989896" y="1867156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5546438" y="1153095"/>
              <a:ext cx="1210588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/>
                <a:t>電流計</a:t>
              </a:r>
              <a:r>
                <a:rPr lang="en-US" altLang="ja-JP" sz="2000" dirty="0" smtClean="0"/>
                <a:t>,</a:t>
              </a:r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直流</a:t>
              </a:r>
              <a:r>
                <a:rPr lang="ja-JP" altLang="en-US" sz="2000" dirty="0" smtClean="0"/>
                <a:t>電源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228528" y="1166658"/>
              <a:ext cx="3385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+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5267545" y="1736883"/>
              <a:ext cx="278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-</a:t>
              </a:r>
              <a:endParaRPr kumimoji="1" lang="ja-JP" altLang="en-US" sz="2400" dirty="0"/>
            </a:p>
          </p:txBody>
        </p:sp>
        <p:cxnSp>
          <p:nvCxnSpPr>
            <p:cNvPr id="17" name="直線矢印コネクタ 16"/>
            <p:cNvCxnSpPr/>
            <p:nvPr/>
          </p:nvCxnSpPr>
          <p:spPr>
            <a:xfrm rot="16200000" flipV="1">
              <a:off x="5111829" y="1658406"/>
              <a:ext cx="20395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rot="16200000" flipV="1">
              <a:off x="4967830" y="2230440"/>
              <a:ext cx="49195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rot="5400000" flipH="1" flipV="1">
              <a:off x="4800628" y="2171788"/>
              <a:ext cx="60926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円/楕円 19"/>
            <p:cNvSpPr/>
            <p:nvPr/>
          </p:nvSpPr>
          <p:spPr>
            <a:xfrm>
              <a:off x="5192098" y="1541585"/>
              <a:ext cx="46499" cy="4741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088903" y="1845788"/>
              <a:ext cx="46499" cy="4741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51821" y="2476420"/>
              <a:ext cx="1210588" cy="70788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/>
                <a:t>テスター</a:t>
              </a:r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（電圧計）</a:t>
              </a:r>
              <a:endParaRPr lang="en-US" altLang="ja-JP" sz="2400" dirty="0" smtClean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816841" y="1385246"/>
              <a:ext cx="54373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500" dirty="0" smtClean="0"/>
                <a:t>FMC</a:t>
              </a:r>
              <a:endParaRPr kumimoji="1" lang="en-US" altLang="ja-JP" sz="1500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860167" y="1834359"/>
              <a:ext cx="6018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dirty="0" smtClean="0"/>
                <a:t>12 V</a:t>
              </a:r>
              <a:endParaRPr kumimoji="1" lang="ja-JP" altLang="en-US" dirty="0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835838" y="1476346"/>
            <a:ext cx="71463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評価方法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1. </a:t>
            </a:r>
            <a:r>
              <a:rPr lang="ja-JP" altLang="en-US" sz="2400" dirty="0" smtClean="0"/>
              <a:t>デジタル基板に定電圧源（</a:t>
            </a:r>
            <a:r>
              <a:rPr lang="en-US" altLang="ja-JP" sz="2400" dirty="0" smtClean="0"/>
              <a:t>12 V</a:t>
            </a:r>
            <a:r>
              <a:rPr lang="ja-JP" altLang="en-US" sz="2400" dirty="0" smtClean="0"/>
              <a:t>）で電力を供給する</a:t>
            </a:r>
            <a:endParaRPr lang="en-US" altLang="ja-JP" sz="2400" dirty="0" smtClean="0"/>
          </a:p>
          <a:p>
            <a:r>
              <a:rPr lang="en-US" altLang="ja-JP" sz="2400" dirty="0" smtClean="0"/>
              <a:t>    2. </a:t>
            </a:r>
            <a:r>
              <a:rPr lang="ja-JP" altLang="en-US" sz="2400" dirty="0" smtClean="0"/>
              <a:t>読み出し系をオペレーション（</a:t>
            </a:r>
            <a:r>
              <a:rPr lang="en-US" altLang="ja-JP" sz="2400" dirty="0" smtClean="0"/>
              <a:t>idle, mux1, mux32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r>
              <a:rPr lang="en-US" altLang="ja-JP" sz="2400" dirty="0" smtClean="0"/>
              <a:t>    3. </a:t>
            </a:r>
            <a:r>
              <a:rPr lang="ja-JP" altLang="en-US" sz="2400" dirty="0" smtClean="0"/>
              <a:t>デジタル基板に流れる電流量を測る</a:t>
            </a:r>
            <a:endParaRPr lang="en-US" altLang="ja-JP" sz="2400" dirty="0" smtClean="0"/>
          </a:p>
          <a:p>
            <a:r>
              <a:rPr lang="en-US" altLang="ja-JP" sz="2400" dirty="0" smtClean="0"/>
              <a:t>    4. </a:t>
            </a:r>
            <a:r>
              <a:rPr lang="ja-JP" altLang="en-US" sz="2400" dirty="0" smtClean="0"/>
              <a:t>デジタル基板のみの電流量を差し引く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22</a:t>
            </a:fld>
            <a:endParaRPr lang="ja-JP" altLang="en-US"/>
          </a:p>
        </p:txBody>
      </p:sp>
      <p:pic>
        <p:nvPicPr>
          <p:cNvPr id="28" name="図 27" descr="05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34" y="1289793"/>
            <a:ext cx="6695985" cy="5021985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558506" y="2881877"/>
            <a:ext cx="1415772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直流電源</a:t>
            </a:r>
            <a:endParaRPr kumimoji="1" lang="ja-JP" altLang="en-US" sz="24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55195" y="4922696"/>
            <a:ext cx="249779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テスター（電圧計）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285887" y="2800172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727357" y="472443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23</a:t>
            </a:fld>
            <a:endParaRPr lang="ja-JP" altLang="en-US"/>
          </a:p>
        </p:txBody>
      </p:sp>
      <p:pic>
        <p:nvPicPr>
          <p:cNvPr id="12" name="図 11" descr="ss 2015-01-22 19.11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65" y="1978995"/>
            <a:ext cx="7600872" cy="212787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46184" y="4706414"/>
            <a:ext cx="8088072" cy="1446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/>
              <a:t>「読み出し多重度</a:t>
            </a:r>
            <a:r>
              <a:rPr kumimoji="1" lang="en-US" altLang="ja-JP" sz="3200" dirty="0" smtClean="0"/>
              <a:t> 32</a:t>
            </a:r>
            <a:r>
              <a:rPr kumimoji="1" lang="ja-JP" altLang="en-US" sz="3200" dirty="0" smtClean="0"/>
              <a:t>」において、消費電力はを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目標値である「従来の半分」を達成できた！</a:t>
            </a:r>
            <a:endParaRPr kumimoji="1" lang="en-US" altLang="ja-JP" sz="3200" dirty="0" smtClean="0"/>
          </a:p>
          <a:p>
            <a:pPr algn="ctr"/>
            <a:r>
              <a:rPr lang="ja-JP" altLang="en-US" sz="2400" dirty="0" smtClean="0"/>
              <a:t>（待機状態においては、従来のおよそ</a:t>
            </a:r>
            <a:r>
              <a:rPr lang="en-US" altLang="ja-JP" sz="2400" dirty="0" smtClean="0"/>
              <a:t> 70%</a:t>
            </a:r>
            <a:r>
              <a:rPr lang="ja-JP" altLang="en-US" sz="2400" dirty="0" smtClean="0"/>
              <a:t>！）</a:t>
            </a:r>
            <a:endParaRPr kumimoji="1" lang="en-US" altLang="ja-JP" sz="2400" dirty="0" smtClean="0"/>
          </a:p>
        </p:txBody>
      </p:sp>
      <p:sp>
        <p:nvSpPr>
          <p:cNvPr id="14" name="円/楕円 13"/>
          <p:cNvSpPr/>
          <p:nvPr/>
        </p:nvSpPr>
        <p:spPr>
          <a:xfrm>
            <a:off x="6294682" y="3620469"/>
            <a:ext cx="703551" cy="3620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24</a:t>
            </a:fld>
            <a:endParaRPr lang="ja-JP" altLang="en-US"/>
          </a:p>
        </p:txBody>
      </p:sp>
      <p:pic>
        <p:nvPicPr>
          <p:cNvPr id="10" name="図 9" descr="A0026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50" y="3296361"/>
            <a:ext cx="4064000" cy="3048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図 10" descr="A0026_V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" y="3296361"/>
            <a:ext cx="4079990" cy="305998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44387" y="3973132"/>
            <a:ext cx="2499540" cy="178717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3443927" y="3296361"/>
            <a:ext cx="1287423" cy="67677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443927" y="5760311"/>
            <a:ext cx="1287423" cy="58405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835838" y="1476346"/>
            <a:ext cx="748153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赤外線サーモグラフィ</a:t>
            </a:r>
            <a:r>
              <a:rPr lang="en-US" altLang="ja-JP" sz="2400" baseline="30000" dirty="0" smtClean="0"/>
              <a:t>[*]</a:t>
            </a:r>
            <a:r>
              <a:rPr lang="ja-JP" altLang="en-US" sz="2400" dirty="0" smtClean="0"/>
              <a:t>を使って基板表面の温度を測定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- RHEA 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 FMC150 </a:t>
            </a:r>
            <a:r>
              <a:rPr lang="ja-JP" altLang="en-US" sz="2400" dirty="0" smtClean="0"/>
              <a:t>を「読み出し多重度</a:t>
            </a:r>
            <a:r>
              <a:rPr lang="en-US" altLang="ja-JP" sz="2400" dirty="0" smtClean="0"/>
              <a:t> 32</a:t>
            </a:r>
            <a:r>
              <a:rPr lang="ja-JP" altLang="en-US" sz="2400" dirty="0" smtClean="0"/>
              <a:t>」に設定し、</a:t>
            </a:r>
            <a:endParaRPr lang="en-US" altLang="ja-JP" sz="2400" dirty="0" smtClean="0"/>
          </a:p>
          <a:p>
            <a:r>
              <a:rPr lang="en-US" altLang="ja-JP" sz="2400" dirty="0" smtClean="0"/>
              <a:t>      </a:t>
            </a:r>
            <a:r>
              <a:rPr lang="ja-JP" altLang="en-US" sz="2400" dirty="0" smtClean="0"/>
              <a:t>それぞれについてファンあり／なしの温度を計測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458734" y="2952727"/>
            <a:ext cx="2339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Courier"/>
                <a:cs typeface="Courier"/>
              </a:rPr>
              <a:t>[*]: </a:t>
            </a:r>
            <a:r>
              <a:rPr kumimoji="1" lang="en-US" altLang="ja-JP" sz="1400" dirty="0" err="1" smtClean="0">
                <a:latin typeface="Courier"/>
                <a:cs typeface="Courier"/>
              </a:rPr>
              <a:t>Keysight</a:t>
            </a:r>
            <a:r>
              <a:rPr kumimoji="1" lang="en-US" altLang="ja-JP" sz="1400" dirty="0" smtClean="0">
                <a:latin typeface="Courier"/>
                <a:cs typeface="Courier"/>
              </a:rPr>
              <a:t> U5855A</a:t>
            </a:r>
            <a:endParaRPr kumimoji="1" lang="ja-JP" altLang="en-US" sz="1400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25</a:t>
            </a:fld>
            <a:endParaRPr lang="ja-JP" altLang="en-US"/>
          </a:p>
        </p:txBody>
      </p:sp>
      <p:pic>
        <p:nvPicPr>
          <p:cNvPr id="6" name="図 5" descr="A0022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09" y="3914942"/>
            <a:ext cx="3343998" cy="2507998"/>
          </a:xfrm>
          <a:prstGeom prst="rect">
            <a:avLst/>
          </a:prstGeom>
        </p:spPr>
      </p:pic>
      <p:pic>
        <p:nvPicPr>
          <p:cNvPr id="7" name="図 6" descr="A0023_F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09" y="1302063"/>
            <a:ext cx="3343998" cy="2507998"/>
          </a:xfrm>
          <a:prstGeom prst="rect">
            <a:avLst/>
          </a:prstGeom>
        </p:spPr>
      </p:pic>
      <p:pic>
        <p:nvPicPr>
          <p:cNvPr id="8" name="図 7" descr="A0024_F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51" y="1303220"/>
            <a:ext cx="3343998" cy="2507998"/>
          </a:xfrm>
          <a:prstGeom prst="rect">
            <a:avLst/>
          </a:prstGeom>
        </p:spPr>
      </p:pic>
      <p:pic>
        <p:nvPicPr>
          <p:cNvPr id="9" name="図 8" descr="A0025_F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51" y="3914942"/>
            <a:ext cx="3343998" cy="250799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69374" y="3400252"/>
            <a:ext cx="228687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0486" y="3401124"/>
            <a:ext cx="22947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72255" y="6003640"/>
            <a:ext cx="197855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1470" y="1814980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33041" y="6014496"/>
            <a:ext cx="200084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>
            <a:off x="5580293" y="1999646"/>
            <a:ext cx="86759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258875" y="1814191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6" idx="3"/>
          </p:cNvCxnSpPr>
          <p:nvPr/>
        </p:nvCxnSpPr>
        <p:spPr>
          <a:xfrm flipV="1">
            <a:off x="2127698" y="1943100"/>
            <a:ext cx="978777" cy="557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735546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38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59603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19" idx="3"/>
          </p:cNvCxnSpPr>
          <p:nvPr/>
        </p:nvCxnSpPr>
        <p:spPr>
          <a:xfrm flipV="1">
            <a:off x="2128426" y="4433722"/>
            <a:ext cx="1050049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8" idx="3"/>
          </p:cNvCxnSpPr>
          <p:nvPr/>
        </p:nvCxnSpPr>
        <p:spPr>
          <a:xfrm flipV="1">
            <a:off x="5604369" y="4508500"/>
            <a:ext cx="1029515" cy="1098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6890322" y="4308146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 rot="16200000" flipH="1">
            <a:off x="6987971" y="5014240"/>
            <a:ext cx="912118" cy="238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26</a:t>
            </a:fld>
            <a:endParaRPr lang="ja-JP" altLang="en-US"/>
          </a:p>
        </p:txBody>
      </p:sp>
      <p:pic>
        <p:nvPicPr>
          <p:cNvPr id="6" name="図 5" descr="A0022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39" y="3914942"/>
            <a:ext cx="3343998" cy="2507998"/>
          </a:xfrm>
          <a:prstGeom prst="rect">
            <a:avLst/>
          </a:prstGeom>
        </p:spPr>
      </p:pic>
      <p:pic>
        <p:nvPicPr>
          <p:cNvPr id="7" name="図 6" descr="A0023_F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39" y="1302063"/>
            <a:ext cx="3343998" cy="2507998"/>
          </a:xfrm>
          <a:prstGeom prst="rect">
            <a:avLst/>
          </a:prstGeom>
        </p:spPr>
      </p:pic>
      <p:pic>
        <p:nvPicPr>
          <p:cNvPr id="8" name="図 7" descr="A0024_F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81" y="1303220"/>
            <a:ext cx="3343998" cy="2507998"/>
          </a:xfrm>
          <a:prstGeom prst="rect">
            <a:avLst/>
          </a:prstGeom>
        </p:spPr>
      </p:pic>
      <p:pic>
        <p:nvPicPr>
          <p:cNvPr id="9" name="図 8" descr="A0025_F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181" y="3914942"/>
            <a:ext cx="3343998" cy="250799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70804" y="3400252"/>
            <a:ext cx="228687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1916" y="3401124"/>
            <a:ext cx="22947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73685" y="6003640"/>
            <a:ext cx="197855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2900" y="1814980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34471" y="6014496"/>
            <a:ext cx="200084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>
            <a:off x="5581723" y="1999646"/>
            <a:ext cx="86759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260305" y="1814191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6" idx="3"/>
          </p:cNvCxnSpPr>
          <p:nvPr/>
        </p:nvCxnSpPr>
        <p:spPr>
          <a:xfrm flipV="1">
            <a:off x="2129128" y="1943100"/>
            <a:ext cx="978777" cy="557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736976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38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61033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19" idx="3"/>
          </p:cNvCxnSpPr>
          <p:nvPr/>
        </p:nvCxnSpPr>
        <p:spPr>
          <a:xfrm flipV="1">
            <a:off x="2129856" y="4433722"/>
            <a:ext cx="1050049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8" idx="3"/>
          </p:cNvCxnSpPr>
          <p:nvPr/>
        </p:nvCxnSpPr>
        <p:spPr>
          <a:xfrm flipV="1">
            <a:off x="5605799" y="4508500"/>
            <a:ext cx="1029515" cy="1098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6891752" y="4308146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 rot="16200000" flipH="1">
            <a:off x="6989401" y="5014240"/>
            <a:ext cx="912118" cy="238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83169" y="2761990"/>
            <a:ext cx="7771879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RHEA </a:t>
            </a:r>
            <a:r>
              <a:rPr kumimoji="1" lang="ja-JP" altLang="en-US" sz="3200" dirty="0" smtClean="0"/>
              <a:t>はファンあり／なし、どちらも</a:t>
            </a:r>
            <a:r>
              <a:rPr kumimoji="1" lang="en-US" altLang="ja-JP" sz="3200" dirty="0" smtClean="0"/>
              <a:t> 40℃</a:t>
            </a:r>
            <a:r>
              <a:rPr kumimoji="1" lang="ja-JP" altLang="en-US" sz="3200" dirty="0" smtClean="0"/>
              <a:t>以下</a:t>
            </a:r>
            <a:endParaRPr kumimoji="1" lang="en-US" altLang="ja-JP" sz="3200" dirty="0" smtClean="0"/>
          </a:p>
          <a:p>
            <a:pPr algn="ctr"/>
            <a:r>
              <a:rPr lang="ja-JP" altLang="en-US" sz="3200" dirty="0" smtClean="0"/>
              <a:t>よって、外付け冷却ファンは不要！</a:t>
            </a:r>
            <a:endParaRPr kumimoji="1" lang="en-US" altLang="ja-JP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27</a:t>
            </a:fld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50190" y="4155671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39731" y="4678889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cxnSp>
        <p:nvCxnSpPr>
          <p:cNvPr id="8" name="直線矢印コネクタ 7"/>
          <p:cNvCxnSpPr>
            <a:stCxn id="7" idx="1"/>
          </p:cNvCxnSpPr>
          <p:nvPr/>
        </p:nvCxnSpPr>
        <p:spPr>
          <a:xfrm rot="10800000">
            <a:off x="3126727" y="4909722"/>
            <a:ext cx="101300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168153" y="43096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同軸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ケーブル</a:t>
            </a:r>
            <a:endParaRPr kumimoji="1" lang="ja-JP" altLang="en-US" sz="1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39109" y="4155671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45286" y="4678891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2" name="直線矢印コネクタ 11"/>
          <p:cNvCxnSpPr>
            <a:stCxn id="10" idx="1"/>
            <a:endCxn id="6" idx="3"/>
          </p:cNvCxnSpPr>
          <p:nvPr/>
        </p:nvCxnSpPr>
        <p:spPr>
          <a:xfrm rot="10800000">
            <a:off x="5682569" y="490972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695522" y="4534752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9057" y="4157260"/>
            <a:ext cx="17876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オシロスコープ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73122" y="4615659"/>
            <a:ext cx="800219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FF0000"/>
                </a:solidFill>
              </a:rPr>
              <a:t>〜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800118" y="4590328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2542020" y="4590330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2800118" y="4928993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2542020" y="4928995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2800118" y="5291244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2542020" y="5291246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78131" y="4697592"/>
            <a:ext cx="3016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/</a:t>
            </a:r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35838" y="1476346"/>
            <a:ext cx="63765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評価方法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1. FPGA </a:t>
            </a:r>
            <a:r>
              <a:rPr lang="ja-JP" altLang="en-US" sz="2400" dirty="0" smtClean="0"/>
              <a:t>である周波数の</a:t>
            </a:r>
            <a:r>
              <a:rPr lang="en-US" altLang="ja-JP" sz="2400" dirty="0" smtClean="0"/>
              <a:t> Sine/Cosine </a:t>
            </a:r>
            <a:r>
              <a:rPr lang="ja-JP" altLang="en-US" sz="2400" dirty="0" smtClean="0"/>
              <a:t>波を生成</a:t>
            </a:r>
            <a:endParaRPr lang="en-US" altLang="ja-JP" sz="2400" dirty="0" smtClean="0"/>
          </a:p>
          <a:p>
            <a:r>
              <a:rPr lang="en-US" altLang="ja-JP" sz="2400" dirty="0" smtClean="0"/>
              <a:t>    2. 2 </a:t>
            </a:r>
            <a:r>
              <a:rPr lang="en-US" altLang="ja-JP" sz="2400" dirty="0" err="1" smtClean="0"/>
              <a:t>ch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 DAC </a:t>
            </a:r>
            <a:r>
              <a:rPr lang="ja-JP" altLang="en-US" sz="2400" dirty="0" smtClean="0"/>
              <a:t>で出力</a:t>
            </a:r>
            <a:endParaRPr lang="en-US" altLang="ja-JP" sz="2400" dirty="0" smtClean="0"/>
          </a:p>
          <a:p>
            <a:r>
              <a:rPr lang="en-US" altLang="ja-JP" sz="2400" dirty="0" smtClean="0"/>
              <a:t>    3. </a:t>
            </a:r>
            <a:r>
              <a:rPr lang="ja-JP" altLang="en-US" sz="2400" dirty="0" smtClean="0"/>
              <a:t>オシロスコープで電圧（</a:t>
            </a:r>
            <a:r>
              <a:rPr lang="en-US" altLang="ja-JP" sz="2400" dirty="0" smtClean="0"/>
              <a:t>peak-to-peak</a:t>
            </a:r>
            <a:r>
              <a:rPr lang="ja-JP" altLang="en-US" sz="2400" dirty="0" smtClean="0"/>
              <a:t>）を測定</a:t>
            </a:r>
            <a:endParaRPr lang="en-US" altLang="ja-JP" sz="2400" dirty="0" smtClean="0"/>
          </a:p>
          <a:p>
            <a:r>
              <a:rPr lang="en-US" altLang="ja-JP" sz="2400" dirty="0" smtClean="0"/>
              <a:t>    4. </a:t>
            </a:r>
            <a:r>
              <a:rPr lang="ja-JP" altLang="en-US" sz="2400" dirty="0" smtClean="0"/>
              <a:t>周波数を変えて測定（以下同様）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28</a:t>
            </a:fld>
            <a:endParaRPr lang="ja-JP" altLang="en-US"/>
          </a:p>
        </p:txBody>
      </p:sp>
      <p:pic>
        <p:nvPicPr>
          <p:cNvPr id="6" name="図 5" descr="04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87" y="1316350"/>
            <a:ext cx="6720000" cy="5040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213086" y="4374775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04223" y="3620057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51576" y="1590069"/>
            <a:ext cx="210826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オシロスコープ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29</a:t>
            </a:fld>
            <a:endParaRPr lang="ja-JP" altLang="en-US"/>
          </a:p>
        </p:txBody>
      </p:sp>
      <p:pic>
        <p:nvPicPr>
          <p:cNvPr id="6" name="図 5" descr="dac_output_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1" y="1285138"/>
            <a:ext cx="7560000" cy="5040000"/>
          </a:xfrm>
          <a:prstGeom prst="rect">
            <a:avLst/>
          </a:prstGeom>
        </p:spPr>
      </p:pic>
      <p:sp>
        <p:nvSpPr>
          <p:cNvPr id="7" name="円/楕円 6"/>
          <p:cNvSpPr>
            <a:spLocks noChangeAspect="1"/>
          </p:cNvSpPr>
          <p:nvPr/>
        </p:nvSpPr>
        <p:spPr>
          <a:xfrm>
            <a:off x="6341521" y="1470464"/>
            <a:ext cx="1979999" cy="19799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GroundBIRD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</a:t>
            </a:fld>
            <a:endParaRPr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30</a:t>
            </a:fld>
            <a:endParaRPr lang="ja-JP" altLang="en-US"/>
          </a:p>
        </p:txBody>
      </p:sp>
      <p:pic>
        <p:nvPicPr>
          <p:cNvPr id="6" name="図 5" descr="dac_output_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1" y="1285138"/>
            <a:ext cx="7560000" cy="5040000"/>
          </a:xfrm>
          <a:prstGeom prst="rect">
            <a:avLst/>
          </a:prstGeom>
        </p:spPr>
      </p:pic>
      <p:sp>
        <p:nvSpPr>
          <p:cNvPr id="7" name="円/楕円 6"/>
          <p:cNvSpPr>
            <a:spLocks noChangeAspect="1"/>
          </p:cNvSpPr>
          <p:nvPr/>
        </p:nvSpPr>
        <p:spPr>
          <a:xfrm>
            <a:off x="6341521" y="1470464"/>
            <a:ext cx="1979999" cy="19799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9841" y="4661790"/>
            <a:ext cx="6607097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1 </a:t>
            </a:r>
            <a:r>
              <a:rPr kumimoji="1" lang="en-US" altLang="ja-JP" sz="3200" dirty="0" err="1" smtClean="0"/>
              <a:t>ch</a:t>
            </a:r>
            <a:r>
              <a:rPr kumimoji="1" lang="en-US" altLang="ja-JP" sz="3200" dirty="0" smtClean="0"/>
              <a:t>. </a:t>
            </a:r>
            <a:r>
              <a:rPr kumimoji="1" lang="ja-JP" altLang="en-US" sz="3200" dirty="0" smtClean="0"/>
              <a:t>あたりの帯域</a:t>
            </a:r>
            <a:r>
              <a:rPr kumimoji="1" lang="en-US" altLang="ja-JP" sz="3200" dirty="0" smtClean="0"/>
              <a:t> 100 MHz</a:t>
            </a:r>
          </a:p>
          <a:p>
            <a:pPr algn="ctr"/>
            <a:r>
              <a:rPr lang="en-US" altLang="ja-JP" sz="3200" dirty="0" smtClean="0"/>
              <a:t>2 </a:t>
            </a:r>
            <a:r>
              <a:rPr lang="en-US" altLang="ja-JP" sz="3200" dirty="0" err="1" smtClean="0"/>
              <a:t>ch</a:t>
            </a:r>
            <a:r>
              <a:rPr lang="en-US" altLang="ja-JP" sz="3200" dirty="0" smtClean="0"/>
              <a:t>. </a:t>
            </a:r>
            <a:r>
              <a:rPr lang="ja-JP" altLang="en-US" sz="3200" dirty="0" smtClean="0"/>
              <a:t>合わせての帯域は、</a:t>
            </a:r>
            <a:r>
              <a:rPr lang="en-US" altLang="ja-JP" sz="3200" dirty="0" smtClean="0"/>
              <a:t>200 MHz</a:t>
            </a:r>
            <a:r>
              <a:rPr lang="ja-JP" altLang="en-US" sz="3200" dirty="0" smtClean="0"/>
              <a:t>！</a:t>
            </a:r>
            <a:endParaRPr kumimoji="1" lang="en-US" altLang="ja-JP" sz="32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31</a:t>
            </a:fld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5389" y="4394364"/>
            <a:ext cx="8743224" cy="17643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4014820"/>
            <a:ext cx="4199604" cy="663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32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195389" y="4394364"/>
            <a:ext cx="8743224" cy="17643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7200" y="4014820"/>
            <a:ext cx="4199604" cy="663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33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732791" y="4298792"/>
            <a:ext cx="2715177" cy="1061367"/>
            <a:chOff x="4732791" y="4298792"/>
            <a:chExt cx="2715177" cy="1061367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4732791" y="4298792"/>
              <a:ext cx="14764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30% Up!</a:t>
              </a:r>
              <a:endParaRPr kumimoji="1" lang="ja-JP" altLang="en-US" sz="22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4733221" y="4614032"/>
              <a:ext cx="18183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50% Down!</a:t>
              </a:r>
              <a:endParaRPr kumimoji="1" lang="ja-JP" altLang="en-US" sz="22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733651" y="4929272"/>
              <a:ext cx="27143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Not! Extra-Fan, etc.</a:t>
              </a:r>
              <a:endParaRPr kumimoji="1" lang="ja-JP" altLang="en-US" sz="2200" dirty="0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4819631" y="4394365"/>
            <a:ext cx="3511101" cy="11636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33185" y="5381870"/>
            <a:ext cx="7938663" cy="932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34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732791" y="4298792"/>
            <a:ext cx="2715177" cy="1061367"/>
            <a:chOff x="4732791" y="4298792"/>
            <a:chExt cx="2715177" cy="1061367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4732791" y="4298792"/>
              <a:ext cx="14764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30% Up!</a:t>
              </a:r>
              <a:endParaRPr kumimoji="1" lang="ja-JP" altLang="en-US" sz="22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4733221" y="4614032"/>
              <a:ext cx="18183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50% Down!</a:t>
              </a:r>
              <a:endParaRPr kumimoji="1" lang="ja-JP" altLang="en-US" sz="22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733651" y="4929272"/>
              <a:ext cx="27143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Not! Extra-Fan, etc.</a:t>
              </a:r>
              <a:endParaRPr kumimoji="1" lang="ja-JP" altLang="en-US" sz="220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backup</a:t>
            </a:r>
            <a:endParaRPr lang="ja-JP" altLang="en-US" dirty="0"/>
          </a:p>
        </p:txBody>
      </p:sp>
      <p:sp>
        <p:nvSpPr>
          <p:cNvPr id="8" name="テキスト プレースホル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35</a:t>
            </a:fld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MKID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読み出し系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アナログ基板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6</a:t>
            </a:fld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解決すべき課題</a:t>
            </a:r>
            <a:endParaRPr lang="ja-JP" altLang="en-US" dirty="0"/>
          </a:p>
        </p:txBody>
      </p:sp>
      <p:sp>
        <p:nvSpPr>
          <p:cNvPr id="8" name="テキスト プレースホル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7</a:t>
            </a:fld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low-p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23" y="3659376"/>
            <a:ext cx="2746219" cy="2519987"/>
          </a:xfrm>
          <a:prstGeom prst="rect">
            <a:avLst/>
          </a:prstGeom>
        </p:spPr>
      </p:pic>
      <p:pic>
        <p:nvPicPr>
          <p:cNvPr id="10" name="図 9" descr="dac_output_fmc1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46" y="3181711"/>
            <a:ext cx="5108624" cy="3405749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 rot="5400000">
            <a:off x="6398776" y="4717976"/>
            <a:ext cx="2692568" cy="108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688708" y="3450625"/>
            <a:ext cx="1903085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corner freq.: 82 MHz</a:t>
            </a:r>
            <a:endParaRPr kumimoji="1" lang="ja-JP" altLang="en-US" sz="16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LPF </a:t>
            </a:r>
            <a:r>
              <a:rPr lang="ja-JP" altLang="en-US" dirty="0" smtClean="0"/>
              <a:t>による帯域の制限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8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81563" y="1476346"/>
            <a:ext cx="5548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帯域の広さは読み出し多重度に比例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MKID 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 comb </a:t>
            </a:r>
            <a:r>
              <a:rPr kumimoji="1" lang="ja-JP" altLang="en-US" sz="2400" dirty="0" smtClean="0"/>
              <a:t>間隔が</a:t>
            </a:r>
            <a:r>
              <a:rPr kumimoji="1" lang="en-US" altLang="ja-JP" sz="2400" dirty="0" smtClean="0"/>
              <a:t> 2 MHz </a:t>
            </a:r>
            <a:r>
              <a:rPr kumimoji="1" lang="ja-JP" altLang="en-US" sz="2400" dirty="0" smtClean="0"/>
              <a:t>なら</a:t>
            </a:r>
            <a:r>
              <a:rPr kumimoji="1" lang="en-US" altLang="ja-JP" sz="2400" dirty="0" smtClean="0"/>
              <a:t>:</a:t>
            </a:r>
          </a:p>
          <a:p>
            <a:r>
              <a:rPr lang="en-US" altLang="ja-JP" sz="2400" dirty="0" smtClean="0"/>
              <a:t>    70 MHz x2/2 MHz =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70</a:t>
            </a:r>
          </a:p>
          <a:p>
            <a:r>
              <a:rPr kumimoji="1" lang="en-US" altLang="ja-JP" sz="2400" dirty="0" smtClean="0"/>
              <a:t>GB </a:t>
            </a:r>
            <a:r>
              <a:rPr kumimoji="1" lang="ja-JP" altLang="en-US" sz="2400" dirty="0" smtClean="0"/>
              <a:t>の読み出し要求値は</a:t>
            </a:r>
            <a:r>
              <a:rPr kumimoji="1" lang="en-US" altLang="ja-JP" sz="2400" dirty="0" smtClean="0"/>
              <a:t> </a:t>
            </a:r>
            <a:r>
              <a:rPr kumimoji="1" lang="en-US" altLang="ja-JP" sz="2400" b="1" dirty="0" smtClean="0"/>
              <a:t>104</a:t>
            </a:r>
            <a:r>
              <a:rPr lang="ja-JP" altLang="en-US" sz="2400" dirty="0" smtClean="0"/>
              <a:t>（</a:t>
            </a:r>
            <a:r>
              <a:rPr lang="en-US" altLang="ja-JP" sz="2400" dirty="0" smtClean="0"/>
              <a:t>@ 145 GHz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→ </a:t>
            </a:r>
            <a:r>
              <a:rPr kumimoji="1" lang="ja-JP" altLang="en-US" sz="2400" dirty="0" smtClean="0"/>
              <a:t>要求を満たさない</a:t>
            </a:r>
            <a:endParaRPr kumimoji="1" lang="ja-JP" altLang="en-US" sz="24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27" y="1339742"/>
            <a:ext cx="2140959" cy="178698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4613385" y="4917576"/>
            <a:ext cx="2057812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の出力部分に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Low-pass filter (LPF)</a:t>
            </a:r>
          </a:p>
          <a:p>
            <a:pPr algn="ctr"/>
            <a:r>
              <a:rPr lang="ja-JP" altLang="en-US" dirty="0" smtClean="0"/>
              <a:t>が実装されている</a:t>
            </a:r>
            <a:endParaRPr lang="en-US" altLang="ja-JP" dirty="0" smtClean="0"/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rot="10800000" flipV="1">
            <a:off x="3440943" y="5379240"/>
            <a:ext cx="1172443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9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1635</Words>
  <Application>Microsoft Macintosh PowerPoint</Application>
  <PresentationFormat>画面に合わせる (4:3)</PresentationFormat>
  <Paragraphs>355</Paragraphs>
  <Slides>35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36" baseType="lpstr">
      <vt:lpstr>Office テーマ</vt:lpstr>
      <vt:lpstr>超伝導検出器 MKID の多重読み出し用 フロントエンド回路の開発</vt:lpstr>
      <vt:lpstr>背景</vt:lpstr>
      <vt:lpstr>GroundBIRD</vt:lpstr>
      <vt:lpstr>MKID</vt:lpstr>
      <vt:lpstr>読み出し系</vt:lpstr>
      <vt:lpstr>アナログ基板</vt:lpstr>
      <vt:lpstr>解決すべき課題</vt:lpstr>
      <vt:lpstr>LPF による帯域の制限</vt:lpstr>
      <vt:lpstr>スライド 9</vt:lpstr>
      <vt:lpstr>新しいアナログ基板の開発 RHEA（Rhea is a High spEed Analog board）</vt:lpstr>
      <vt:lpstr>LPF</vt:lpstr>
      <vt:lpstr>クロック生成器周辺</vt:lpstr>
      <vt:lpstr>電源回路</vt:lpstr>
      <vt:lpstr>RHEA による改良点</vt:lpstr>
      <vt:lpstr>RHEA</vt:lpstr>
      <vt:lpstr>市販品（FMC150）と RHEA</vt:lpstr>
      <vt:lpstr>新フロントエンド回路</vt:lpstr>
      <vt:lpstr>RHEA の評価</vt:lpstr>
      <vt:lpstr>クロックが出ない？</vt:lpstr>
      <vt:lpstr>水晶発振器を交換</vt:lpstr>
      <vt:lpstr>消費電力の評価</vt:lpstr>
      <vt:lpstr>消費電力の評価</vt:lpstr>
      <vt:lpstr>消費電力の評価 – 結果</vt:lpstr>
      <vt:lpstr>基板上 IC の発熱量の評価</vt:lpstr>
      <vt:lpstr>基板上 IC の発熱量の評価 – 結果</vt:lpstr>
      <vt:lpstr>基板上 IC の発熱量の評価 – 結果</vt:lpstr>
      <vt:lpstr>帯域の評価</vt:lpstr>
      <vt:lpstr>帯域の評価</vt:lpstr>
      <vt:lpstr>帯域の評価 – 結果</vt:lpstr>
      <vt:lpstr>帯域の評価 – 結果</vt:lpstr>
      <vt:lpstr>まとめ</vt:lpstr>
      <vt:lpstr>まとめ</vt:lpstr>
      <vt:lpstr>まとめ</vt:lpstr>
      <vt:lpstr>まとめ</vt:lpstr>
      <vt:lpstr>backup</vt:lpstr>
    </vt:vector>
  </TitlesOfParts>
  <Company>KEK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超伝導検出器 MKID の多重読み出し用フロントエンド回路の開発</dc:title>
  <dc:creator>ISHITSUKA Hikaru</dc:creator>
  <cp:lastModifiedBy>ISHITSUKA Hikaru</cp:lastModifiedBy>
  <cp:revision>6</cp:revision>
  <dcterms:created xsi:type="dcterms:W3CDTF">2015-01-22T08:56:00Z</dcterms:created>
  <dcterms:modified xsi:type="dcterms:W3CDTF">2015-01-23T14:10:47Z</dcterms:modified>
</cp:coreProperties>
</file>